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handoutMasterIdLst>
    <p:handoutMasterId r:id="rId22"/>
  </p:handoutMasterIdLst>
  <p:sldIdLst>
    <p:sldId id="264" r:id="rId3"/>
    <p:sldId id="272" r:id="rId4"/>
    <p:sldId id="271" r:id="rId5"/>
    <p:sldId id="273" r:id="rId6"/>
    <p:sldId id="275" r:id="rId7"/>
    <p:sldId id="301" r:id="rId8"/>
    <p:sldId id="280" r:id="rId9"/>
    <p:sldId id="274" r:id="rId10"/>
    <p:sldId id="276" r:id="rId11"/>
    <p:sldId id="277" r:id="rId12"/>
    <p:sldId id="278" r:id="rId13"/>
    <p:sldId id="281" r:id="rId14"/>
    <p:sldId id="282" r:id="rId15"/>
    <p:sldId id="291" r:id="rId16"/>
    <p:sldId id="298" r:id="rId17"/>
    <p:sldId id="293" r:id="rId18"/>
    <p:sldId id="300" r:id="rId19"/>
    <p:sldId id="297" r:id="rId20"/>
    <p:sldId id="296" r:id="rId21"/>
  </p:sldIdLst>
  <p:sldSz cx="9144000" cy="6858000" type="screen4x3"/>
  <p:notesSz cx="9926638" cy="67976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3333FF"/>
    <a:srgbClr val="FF5050"/>
    <a:srgbClr val="0066FF"/>
    <a:srgbClr val="003399"/>
    <a:srgbClr val="800000"/>
    <a:srgbClr val="00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8589" autoAdjust="0"/>
  </p:normalViewPr>
  <p:slideViewPr>
    <p:cSldViewPr>
      <p:cViewPr>
        <p:scale>
          <a:sx n="70" d="100"/>
          <a:sy n="70" d="100"/>
        </p:scale>
        <p:origin x="-516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1696" y="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80CBF6-4F62-473E-B19D-3E7490D9D998}" type="datetimeFigureOut">
              <a:rPr lang="th-TH" smtClean="0"/>
              <a:pPr/>
              <a:t>28/07/54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6324"/>
            <a:ext cx="4302625" cy="3402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1696" y="6456324"/>
            <a:ext cx="4302625" cy="3402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51A0EE-B9EC-45CE-A4A5-21F5A937DB9A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BF960-E013-477E-9400-ADDECE702C2D}" type="datetimeFigureOut">
              <a:rPr lang="en-US" smtClean="0"/>
              <a:pPr/>
              <a:t>7/28/2011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07C77-F256-4DB9-8A6D-0BB1A380EBB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Beach Scene.wm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257800"/>
            <a:ext cx="9144000" cy="160020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BF960-E013-477E-9400-ADDECE702C2D}" type="datetimeFigureOut">
              <a:rPr lang="en-US" smtClean="0"/>
              <a:pPr/>
              <a:t>7/28/2011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07C77-F256-4DB9-8A6D-0BB1A380EB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BF960-E013-477E-9400-ADDECE702C2D}" type="datetimeFigureOut">
              <a:rPr lang="en-US" smtClean="0"/>
              <a:pPr/>
              <a:t>7/28/2011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07C77-F256-4DB9-8A6D-0BB1A380EB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BF960-E013-477E-9400-ADDECE702C2D}" type="datetimeFigureOut">
              <a:rPr lang="en-US" smtClean="0"/>
              <a:pPr/>
              <a:t>7/28/2011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07C77-F256-4DB9-8A6D-0BB1A380EB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BF960-E013-477E-9400-ADDECE702C2D}" type="datetimeFigureOut">
              <a:rPr lang="en-US" smtClean="0"/>
              <a:pPr/>
              <a:t>7/28/2011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07C77-F256-4DB9-8A6D-0BB1A380EB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BF960-E013-477E-9400-ADDECE702C2D}" type="datetimeFigureOut">
              <a:rPr lang="en-US" smtClean="0"/>
              <a:pPr/>
              <a:t>7/28/2011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07C77-F256-4DB9-8A6D-0BB1A380EB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BF960-E013-477E-9400-ADDECE702C2D}" type="datetimeFigureOut">
              <a:rPr lang="en-US" smtClean="0"/>
              <a:pPr/>
              <a:t>7/28/2011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07C77-F256-4DB9-8A6D-0BB1A380EB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BF960-E013-477E-9400-ADDECE702C2D}" type="datetimeFigureOut">
              <a:rPr lang="en-US" smtClean="0"/>
              <a:pPr/>
              <a:t>7/28/2011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07C77-F256-4DB9-8A6D-0BB1A380EB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BF960-E013-477E-9400-ADDECE702C2D}" type="datetimeFigureOut">
              <a:rPr lang="en-US" smtClean="0"/>
              <a:pPr/>
              <a:t>7/28/2011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07C77-F256-4DB9-8A6D-0BB1A380EB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BF960-E013-477E-9400-ADDECE702C2D}" type="datetimeFigureOut">
              <a:rPr lang="en-US" smtClean="0"/>
              <a:pPr/>
              <a:t>7/28/2011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07C77-F256-4DB9-8A6D-0BB1A380EB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BF960-E013-477E-9400-ADDECE702C2D}" type="datetimeFigureOut">
              <a:rPr lang="en-US" smtClean="0"/>
              <a:pPr/>
              <a:t>7/28/2011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07C77-F256-4DB9-8A6D-0BB1A380EB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9BF960-E013-477E-9400-ADDECE702C2D}" type="datetimeFigureOut">
              <a:rPr lang="en-US" smtClean="0"/>
              <a:pPr/>
              <a:t>7/28/2011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F07C77-F256-4DB9-8A6D-0BB1A380EBB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Beach Scene.wmf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5257800"/>
            <a:ext cx="9144000" cy="16002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uperwaredirectsales.com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Program Files\Microsoft Office\MEDIA\CAGCAT10\j0300520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2057400"/>
            <a:ext cx="6172200" cy="3200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28600"/>
            <a:ext cx="9144000" cy="297180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th-TH" sz="7200" b="1" dirty="0" smtClean="0">
                <a:ln w="11430"/>
                <a:solidFill>
                  <a:schemeClr val="bg1"/>
                </a:solidFill>
                <a:cs typeface="JasmineUPC" pitchFamily="18" charset="-34"/>
              </a:rPr>
              <a:t>การสั่งซื้อสินค้า</a:t>
            </a:r>
            <a:br>
              <a:rPr lang="th-TH" sz="7200" b="1" dirty="0" smtClean="0">
                <a:ln w="11430"/>
                <a:solidFill>
                  <a:schemeClr val="bg1"/>
                </a:solidFill>
                <a:cs typeface="JasmineUPC" pitchFamily="18" charset="-34"/>
              </a:rPr>
            </a:br>
            <a:r>
              <a:rPr lang="th-TH" sz="7200" b="1" dirty="0" smtClean="0">
                <a:ln w="11430"/>
                <a:solidFill>
                  <a:schemeClr val="bg1"/>
                </a:solidFill>
                <a:cs typeface="JasmineUPC" pitchFamily="18" charset="-34"/>
              </a:rPr>
              <a:t>ทาง</a:t>
            </a:r>
            <a:r>
              <a:rPr lang="th-TH" sz="7200" b="1" dirty="0" smtClean="0">
                <a:ln w="11430"/>
                <a:solidFill>
                  <a:schemeClr val="bg1"/>
                </a:solidFill>
                <a:cs typeface="JasmineUPC" pitchFamily="18" charset="-34"/>
              </a:rPr>
              <a:t>อินเตอร์เน็ต</a:t>
            </a:r>
            <a:endParaRPr lang="en-US" sz="7200" b="1" dirty="0">
              <a:ln w="11430"/>
              <a:solidFill>
                <a:schemeClr val="bg1"/>
              </a:solidFill>
              <a:cs typeface="JasmineUPC" pitchFamily="18" charset="-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1600" y="5308252"/>
            <a:ext cx="883920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th-TH" sz="5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cs typeface="JasmineUPC" pitchFamily="18" charset="-34"/>
              </a:rPr>
              <a:t> </a:t>
            </a:r>
            <a:r>
              <a:rPr lang="th-TH" sz="5400" b="1" spc="150" dirty="0" smtClean="0">
                <a:ln w="11430"/>
                <a:solidFill>
                  <a:srgbClr val="0000FF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cs typeface="JasmineUPC" pitchFamily="18" charset="-34"/>
              </a:rPr>
              <a:t>ณ  ที่ทำการสาขาสุขสวัสดิ์ </a:t>
            </a:r>
            <a:endParaRPr lang="en-US" sz="5400" b="1" spc="150" dirty="0">
              <a:ln w="11430"/>
              <a:solidFill>
                <a:srgbClr val="0000FF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cs typeface="JasmineUPC" pitchFamily="18" charset="-34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Oval 6"/>
          <p:cNvSpPr/>
          <p:nvPr/>
        </p:nvSpPr>
        <p:spPr>
          <a:xfrm>
            <a:off x="3733800" y="5410200"/>
            <a:ext cx="1295400" cy="457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209800" y="5867400"/>
            <a:ext cx="1295400" cy="6096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rot="10800000">
            <a:off x="5080000" y="5638800"/>
            <a:ext cx="60960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1447800" y="5943600"/>
            <a:ext cx="685800" cy="152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Flowchart: Connector 8"/>
          <p:cNvSpPr/>
          <p:nvPr/>
        </p:nvSpPr>
        <p:spPr>
          <a:xfrm>
            <a:off x="5791200" y="5295900"/>
            <a:ext cx="812800" cy="495300"/>
          </a:xfrm>
          <a:prstGeom prst="flowChartConnector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19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1" name="Flowchart: Connector 10"/>
          <p:cNvSpPr/>
          <p:nvPr/>
        </p:nvSpPr>
        <p:spPr>
          <a:xfrm>
            <a:off x="711200" y="5562600"/>
            <a:ext cx="914400" cy="495300"/>
          </a:xfrm>
          <a:prstGeom prst="flowChartConnector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20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368800" y="2857500"/>
            <a:ext cx="4241800" cy="7429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000" b="1" dirty="0" smtClean="0">
                <a:solidFill>
                  <a:srgbClr val="0000FF"/>
                </a:solidFill>
                <a:cs typeface="JasmineUPC" pitchFamily="18" charset="-34"/>
              </a:rPr>
              <a:t>19. </a:t>
            </a:r>
            <a:r>
              <a:rPr lang="th-TH" sz="2000" b="1" dirty="0" smtClean="0">
                <a:solidFill>
                  <a:srgbClr val="0000FF"/>
                </a:solidFill>
                <a:cs typeface="JasmineUPC" pitchFamily="18" charset="-34"/>
              </a:rPr>
              <a:t>คลิก </a:t>
            </a:r>
            <a:r>
              <a:rPr lang="th-TH" sz="2000" b="1" dirty="0" smtClean="0">
                <a:solidFill>
                  <a:schemeClr val="tx1"/>
                </a:solidFill>
                <a:cs typeface="JasmineUPC" pitchFamily="18" charset="-34"/>
              </a:rPr>
              <a:t>ใส่จำนวนสินค้าที่ต้องการ</a:t>
            </a:r>
          </a:p>
          <a:p>
            <a:r>
              <a:rPr lang="en-US" sz="2000" b="1" dirty="0" smtClean="0">
                <a:solidFill>
                  <a:srgbClr val="0000FF"/>
                </a:solidFill>
                <a:cs typeface="JasmineUPC" pitchFamily="18" charset="-34"/>
              </a:rPr>
              <a:t>20. </a:t>
            </a:r>
            <a:r>
              <a:rPr lang="th-TH" sz="2000" b="1" dirty="0" smtClean="0">
                <a:solidFill>
                  <a:srgbClr val="0000FF"/>
                </a:solidFill>
                <a:cs typeface="JasmineUPC" pitchFamily="18" charset="-34"/>
              </a:rPr>
              <a:t>คลิก </a:t>
            </a:r>
            <a:r>
              <a:rPr lang="th-TH" sz="2000" b="1" dirty="0" smtClean="0">
                <a:solidFill>
                  <a:schemeClr val="tx1"/>
                </a:solidFill>
                <a:cs typeface="JasmineUPC" pitchFamily="18" charset="-34"/>
              </a:rPr>
              <a:t>สั่งซื้อ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Oval 4"/>
          <p:cNvSpPr/>
          <p:nvPr/>
        </p:nvSpPr>
        <p:spPr>
          <a:xfrm>
            <a:off x="6019800" y="1752600"/>
            <a:ext cx="1524000" cy="762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5486400" y="2286000"/>
            <a:ext cx="609600" cy="1143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3149600" y="2971800"/>
            <a:ext cx="3759200" cy="4953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000" b="1" dirty="0" smtClean="0">
                <a:solidFill>
                  <a:srgbClr val="3333FF"/>
                </a:solidFill>
                <a:latin typeface="Angsana New" pitchFamily="18" charset="-34"/>
                <a:cs typeface="Angsana New" pitchFamily="18" charset="-34"/>
              </a:rPr>
              <a:t>21. </a:t>
            </a:r>
            <a:r>
              <a:rPr lang="th-TH" sz="2000" b="1" dirty="0" smtClean="0">
                <a:solidFill>
                  <a:srgbClr val="3333FF"/>
                </a:solidFill>
                <a:latin typeface="Angsana New" pitchFamily="18" charset="-34"/>
                <a:cs typeface="JasmineUPC" pitchFamily="18" charset="-34"/>
              </a:rPr>
              <a:t>แจ้งจำนวนเงินค่าสินค้า</a:t>
            </a:r>
            <a:endParaRPr lang="en-US" sz="2000" b="1" dirty="0">
              <a:solidFill>
                <a:srgbClr val="3333FF"/>
              </a:solidFill>
              <a:latin typeface="Angsana New" pitchFamily="18" charset="-34"/>
              <a:cs typeface="JasmineUPC" pitchFamily="18" charset="-34"/>
            </a:endParaRPr>
          </a:p>
        </p:txBody>
      </p:sp>
      <p:sp>
        <p:nvSpPr>
          <p:cNvPr id="8" name="Flowchart: Connector 7"/>
          <p:cNvSpPr/>
          <p:nvPr/>
        </p:nvSpPr>
        <p:spPr>
          <a:xfrm>
            <a:off x="4673600" y="1962150"/>
            <a:ext cx="812800" cy="495300"/>
          </a:xfrm>
          <a:prstGeom prst="flowChartConnector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21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8131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Oval 5"/>
          <p:cNvSpPr/>
          <p:nvPr/>
        </p:nvSpPr>
        <p:spPr>
          <a:xfrm>
            <a:off x="5791200" y="3886200"/>
            <a:ext cx="2057400" cy="685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019800" y="2133600"/>
            <a:ext cx="2057400" cy="533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 rot="16200000" flipV="1">
            <a:off x="7315200" y="2800351"/>
            <a:ext cx="304800" cy="304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16200000" flipV="1">
            <a:off x="7010400" y="4629151"/>
            <a:ext cx="304800" cy="304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Flowchart: Connector 9"/>
          <p:cNvSpPr/>
          <p:nvPr/>
        </p:nvSpPr>
        <p:spPr>
          <a:xfrm>
            <a:off x="7620000" y="3028950"/>
            <a:ext cx="812800" cy="495300"/>
          </a:xfrm>
          <a:prstGeom prst="flowChartConnector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22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1" name="Flowchart: Connector 10"/>
          <p:cNvSpPr/>
          <p:nvPr/>
        </p:nvSpPr>
        <p:spPr>
          <a:xfrm>
            <a:off x="7315200" y="4876800"/>
            <a:ext cx="812800" cy="495300"/>
          </a:xfrm>
          <a:prstGeom prst="flowChartConnector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23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838200" y="2228850"/>
            <a:ext cx="4241800" cy="7429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000" b="1" dirty="0" smtClean="0">
                <a:solidFill>
                  <a:srgbClr val="0000FF"/>
                </a:solidFill>
                <a:cs typeface="JasmineUPC" pitchFamily="18" charset="-34"/>
              </a:rPr>
              <a:t>22. </a:t>
            </a:r>
            <a:r>
              <a:rPr lang="th-TH" sz="2000" b="1" dirty="0" smtClean="0">
                <a:solidFill>
                  <a:srgbClr val="0000FF"/>
                </a:solidFill>
                <a:cs typeface="JasmineUPC" pitchFamily="18" charset="-34"/>
              </a:rPr>
              <a:t>คลิก </a:t>
            </a:r>
            <a:r>
              <a:rPr lang="th-TH" sz="2000" b="1" dirty="0" smtClean="0">
                <a:solidFill>
                  <a:schemeClr val="tx1"/>
                </a:solidFill>
                <a:cs typeface="JasmineUPC" pitchFamily="18" charset="-34"/>
              </a:rPr>
              <a:t>สินค้าแถมฟรี</a:t>
            </a:r>
          </a:p>
          <a:p>
            <a:r>
              <a:rPr lang="en-US" sz="2000" b="1" dirty="0" smtClean="0">
                <a:solidFill>
                  <a:srgbClr val="0000FF"/>
                </a:solidFill>
                <a:cs typeface="JasmineUPC" pitchFamily="18" charset="-34"/>
              </a:rPr>
              <a:t>23. </a:t>
            </a:r>
            <a:r>
              <a:rPr lang="th-TH" sz="2000" b="1" dirty="0" smtClean="0">
                <a:solidFill>
                  <a:srgbClr val="0000FF"/>
                </a:solidFill>
                <a:cs typeface="JasmineUPC" pitchFamily="18" charset="-34"/>
              </a:rPr>
              <a:t>คลิก </a:t>
            </a:r>
            <a:r>
              <a:rPr lang="th-TH" sz="2000" b="1" dirty="0" smtClean="0">
                <a:solidFill>
                  <a:schemeClr val="tx1"/>
                </a:solidFill>
                <a:cs typeface="JasmineUPC" pitchFamily="18" charset="-34"/>
              </a:rPr>
              <a:t>เลือกสินค้าแถมฟรี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</p:pic>
      <p:sp>
        <p:nvSpPr>
          <p:cNvPr id="5" name="Oval 4"/>
          <p:cNvSpPr/>
          <p:nvPr/>
        </p:nvSpPr>
        <p:spPr>
          <a:xfrm>
            <a:off x="3276600" y="2895600"/>
            <a:ext cx="2667000" cy="11430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048000" y="2743200"/>
            <a:ext cx="2971800" cy="1600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 rot="5400000">
            <a:off x="4724400" y="2419350"/>
            <a:ext cx="381000" cy="381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5" name="Rounded Rectangle 14"/>
          <p:cNvSpPr/>
          <p:nvPr/>
        </p:nvSpPr>
        <p:spPr>
          <a:xfrm>
            <a:off x="4724400" y="4648200"/>
            <a:ext cx="3581400" cy="1447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th-TH" sz="2800" b="1" dirty="0" smtClean="0">
                <a:solidFill>
                  <a:srgbClr val="FF0000"/>
                </a:solidFill>
                <a:cs typeface="JasmineUPC" pitchFamily="18" charset="-34"/>
              </a:rPr>
              <a:t>ยืนยันการเลือกของแถมฟรี</a:t>
            </a:r>
          </a:p>
          <a:p>
            <a:r>
              <a:rPr lang="en-US" sz="2800" b="1" dirty="0" smtClean="0">
                <a:solidFill>
                  <a:srgbClr val="0000FF"/>
                </a:solidFill>
                <a:cs typeface="JasmineUPC" pitchFamily="18" charset="-34"/>
              </a:rPr>
              <a:t>24. </a:t>
            </a:r>
            <a:r>
              <a:rPr lang="th-TH" sz="2800" b="1" dirty="0" smtClean="0">
                <a:solidFill>
                  <a:srgbClr val="0000FF"/>
                </a:solidFill>
                <a:cs typeface="JasmineUPC" pitchFamily="18" charset="-34"/>
              </a:rPr>
              <a:t>กด </a:t>
            </a:r>
            <a:r>
              <a:rPr lang="en-US" sz="2800" b="1" dirty="0" smtClean="0">
                <a:solidFill>
                  <a:schemeClr val="tx1"/>
                </a:solidFill>
                <a:cs typeface="JasmineUPC" pitchFamily="18" charset="-34"/>
              </a:rPr>
              <a:t>ok</a:t>
            </a:r>
            <a:endParaRPr lang="en-US" sz="2800" b="1" dirty="0">
              <a:solidFill>
                <a:schemeClr val="tx1"/>
              </a:solidFill>
              <a:cs typeface="JasmineUPC" pitchFamily="18" charset="-34"/>
            </a:endParaRPr>
          </a:p>
        </p:txBody>
      </p:sp>
      <p:sp>
        <p:nvSpPr>
          <p:cNvPr id="8" name="Flowchart: Connector 7"/>
          <p:cNvSpPr/>
          <p:nvPr/>
        </p:nvSpPr>
        <p:spPr>
          <a:xfrm>
            <a:off x="4673600" y="1905000"/>
            <a:ext cx="1117600" cy="495300"/>
          </a:xfrm>
          <a:prstGeom prst="flowChartConnector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24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" y="0"/>
            <a:ext cx="9143999" cy="708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Oval 5"/>
          <p:cNvSpPr/>
          <p:nvPr/>
        </p:nvSpPr>
        <p:spPr>
          <a:xfrm>
            <a:off x="2209800" y="3352800"/>
            <a:ext cx="4648200" cy="533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467600" y="1981200"/>
            <a:ext cx="914400" cy="533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5283200" y="4743450"/>
            <a:ext cx="3454400" cy="13144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th-TH" sz="2400" b="1" dirty="0" smtClean="0">
                <a:solidFill>
                  <a:srgbClr val="FF0000"/>
                </a:solidFill>
                <a:cs typeface="JasmineUPC" pitchFamily="18" charset="-34"/>
              </a:rPr>
              <a:t>หากไม่มีการซื้อสินค่าเพิ่มเติม</a:t>
            </a:r>
            <a:endParaRPr lang="en-US" sz="2400" b="1" dirty="0" smtClean="0">
              <a:solidFill>
                <a:srgbClr val="FF0000"/>
              </a:solidFill>
              <a:cs typeface="JasmineUPC" pitchFamily="18" charset="-34"/>
            </a:endParaRPr>
          </a:p>
          <a:p>
            <a:r>
              <a:rPr lang="en-US" sz="2400" b="1" dirty="0" smtClean="0">
                <a:solidFill>
                  <a:srgbClr val="3333FF"/>
                </a:solidFill>
                <a:cs typeface="JasmineUPC" pitchFamily="18" charset="-34"/>
              </a:rPr>
              <a:t>25.</a:t>
            </a:r>
            <a:r>
              <a:rPr lang="th-TH" sz="2400" b="1" dirty="0" smtClean="0">
                <a:solidFill>
                  <a:srgbClr val="3333FF"/>
                </a:solidFill>
                <a:cs typeface="JasmineUPC" pitchFamily="18" charset="-34"/>
              </a:rPr>
              <a:t>คลิก </a:t>
            </a:r>
            <a:r>
              <a:rPr lang="th-TH" sz="2400" b="1" dirty="0" smtClean="0">
                <a:solidFill>
                  <a:schemeClr val="tx1"/>
                </a:solidFill>
                <a:cs typeface="JasmineUPC" pitchFamily="18" charset="-34"/>
              </a:rPr>
              <a:t>ชำระค่าสินค้า</a:t>
            </a:r>
            <a:r>
              <a:rPr lang="en-US" sz="2400" b="1" dirty="0" smtClean="0">
                <a:solidFill>
                  <a:schemeClr val="tx1"/>
                </a:solidFill>
                <a:cs typeface="JasmineUPC" pitchFamily="18" charset="-34"/>
              </a:rPr>
              <a:t> </a:t>
            </a:r>
            <a:endParaRPr lang="th-TH" sz="2400" b="1" dirty="0" smtClean="0">
              <a:solidFill>
                <a:schemeClr val="tx1"/>
              </a:solidFill>
              <a:cs typeface="JasmineUPC" pitchFamily="18" charset="-34"/>
            </a:endParaRPr>
          </a:p>
          <a:p>
            <a:pPr algn="ctr"/>
            <a:endParaRPr lang="en-US" sz="2400" b="1" dirty="0">
              <a:solidFill>
                <a:srgbClr val="FF0000"/>
              </a:solidFill>
              <a:cs typeface="JasmineUPC" pitchFamily="18" charset="-34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rot="5400000">
            <a:off x="8039100" y="1676400"/>
            <a:ext cx="304800" cy="228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Flowchart: Connector 7"/>
          <p:cNvSpPr/>
          <p:nvPr/>
        </p:nvSpPr>
        <p:spPr>
          <a:xfrm>
            <a:off x="7823200" y="1085850"/>
            <a:ext cx="812800" cy="495300"/>
          </a:xfrm>
          <a:prstGeom prst="flowChartConnector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25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3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ounded Rectangle 3"/>
          <p:cNvSpPr/>
          <p:nvPr/>
        </p:nvSpPr>
        <p:spPr>
          <a:xfrm>
            <a:off x="457200" y="4343400"/>
            <a:ext cx="1676400" cy="9906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h-TH" sz="2000" b="1" dirty="0" smtClean="0">
                <a:latin typeface="+mj-lt"/>
                <a:cs typeface="IrisUPC" pitchFamily="34" charset="-34"/>
              </a:rPr>
              <a:t>ค่าจัดส่ง</a:t>
            </a:r>
          </a:p>
          <a:p>
            <a:r>
              <a:rPr lang="th-TH" sz="2000" b="1" dirty="0" smtClean="0">
                <a:latin typeface="+mj-lt"/>
                <a:cs typeface="IrisUPC" pitchFamily="34" charset="-34"/>
              </a:rPr>
              <a:t>ค่าธรรมเนียมบัตรฯ</a:t>
            </a:r>
            <a:endParaRPr lang="en-US" sz="2000" b="1" dirty="0">
              <a:latin typeface="+mj-lt"/>
              <a:cs typeface="IrisUPC" pitchFamily="34" charset="-34"/>
            </a:endParaRPr>
          </a:p>
        </p:txBody>
      </p:sp>
      <p:sp>
        <p:nvSpPr>
          <p:cNvPr id="5" name="Oval 4"/>
          <p:cNvSpPr/>
          <p:nvPr/>
        </p:nvSpPr>
        <p:spPr>
          <a:xfrm>
            <a:off x="2667000" y="4800600"/>
            <a:ext cx="1066800" cy="457200"/>
          </a:xfrm>
          <a:prstGeom prst="ellipse">
            <a:avLst/>
          </a:prstGeom>
          <a:noFill/>
          <a:ln w="38100">
            <a:solidFill>
              <a:srgbClr val="3333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133600" y="5029200"/>
            <a:ext cx="533400" cy="7620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3429000" y="5715000"/>
            <a:ext cx="838200" cy="457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971800" y="5867400"/>
            <a:ext cx="533400" cy="76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Flowchart: Connector 9"/>
          <p:cNvSpPr/>
          <p:nvPr/>
        </p:nvSpPr>
        <p:spPr>
          <a:xfrm>
            <a:off x="2032000" y="5486400"/>
            <a:ext cx="914400" cy="495300"/>
          </a:xfrm>
          <a:prstGeom prst="flowChartConnector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26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Oval 2"/>
          <p:cNvSpPr/>
          <p:nvPr/>
        </p:nvSpPr>
        <p:spPr>
          <a:xfrm>
            <a:off x="3200400" y="5334000"/>
            <a:ext cx="14478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/>
          <p:cNvCxnSpPr/>
          <p:nvPr/>
        </p:nvCxnSpPr>
        <p:spPr>
          <a:xfrm rot="10800000" flipV="1">
            <a:off x="4495800" y="5181600"/>
            <a:ext cx="381000" cy="228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" name="Flowchart: Connector 5"/>
          <p:cNvSpPr/>
          <p:nvPr/>
        </p:nvSpPr>
        <p:spPr>
          <a:xfrm>
            <a:off x="4876800" y="4914900"/>
            <a:ext cx="812800" cy="495300"/>
          </a:xfrm>
          <a:prstGeom prst="flowChartConnector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27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67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ounded Rectangle 2"/>
          <p:cNvSpPr/>
          <p:nvPr/>
        </p:nvSpPr>
        <p:spPr>
          <a:xfrm>
            <a:off x="4419600" y="1371600"/>
            <a:ext cx="2590800" cy="1143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400" b="1" dirty="0" smtClean="0">
                <a:solidFill>
                  <a:schemeClr val="tx1"/>
                </a:solidFill>
                <a:cs typeface="JasmineUPC" pitchFamily="18" charset="-34"/>
              </a:rPr>
              <a:t>กรุณาตรวจสอบความถูกต้อง</a:t>
            </a:r>
            <a:endParaRPr lang="en-US" sz="2400" b="1" dirty="0">
              <a:solidFill>
                <a:schemeClr val="tx1"/>
              </a:solidFill>
              <a:cs typeface="JasmineUPC" pitchFamily="18" charset="-34"/>
            </a:endParaRPr>
          </a:p>
        </p:txBody>
      </p:sp>
      <p:sp>
        <p:nvSpPr>
          <p:cNvPr id="4" name="Oval 3"/>
          <p:cNvSpPr/>
          <p:nvPr/>
        </p:nvSpPr>
        <p:spPr>
          <a:xfrm>
            <a:off x="1524000" y="2133600"/>
            <a:ext cx="2209800" cy="1066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295400" y="3200400"/>
            <a:ext cx="6629400" cy="1066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858000" y="5029200"/>
            <a:ext cx="12192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914400" y="4953000"/>
            <a:ext cx="2362200" cy="12192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400" b="1" dirty="0" smtClean="0">
                <a:solidFill>
                  <a:srgbClr val="0000FF"/>
                </a:solidFill>
                <a:cs typeface="JasmineUPC" pitchFamily="18" charset="-34"/>
              </a:rPr>
              <a:t>28. ยืนยันชำระเงิน</a:t>
            </a:r>
            <a:r>
              <a:rPr lang="th-TH" sz="2400" b="1" dirty="0" smtClean="0">
                <a:solidFill>
                  <a:schemeClr val="tx1"/>
                </a:solidFill>
                <a:cs typeface="JasmineUPC" pitchFamily="18" charset="-34"/>
              </a:rPr>
              <a:t>คลิก </a:t>
            </a:r>
            <a:r>
              <a:rPr lang="en-US" sz="2400" b="1" dirty="0" smtClean="0">
                <a:solidFill>
                  <a:schemeClr val="tx1"/>
                </a:solidFill>
                <a:cs typeface="JasmineUPC" pitchFamily="18" charset="-34"/>
              </a:rPr>
              <a:t>Submit Query</a:t>
            </a:r>
            <a:endParaRPr lang="en-US" sz="2400" b="1" dirty="0">
              <a:solidFill>
                <a:schemeClr val="tx1"/>
              </a:solidFill>
              <a:cs typeface="JasmineUPC" pitchFamily="18" charset="-34"/>
            </a:endParaRPr>
          </a:p>
        </p:txBody>
      </p:sp>
      <p:sp>
        <p:nvSpPr>
          <p:cNvPr id="8" name="Oval 7"/>
          <p:cNvSpPr/>
          <p:nvPr/>
        </p:nvSpPr>
        <p:spPr>
          <a:xfrm>
            <a:off x="3962400" y="5562600"/>
            <a:ext cx="1143000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352800" y="5865813"/>
            <a:ext cx="53340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16200000" flipH="1">
            <a:off x="5410199" y="3276600"/>
            <a:ext cx="2362203" cy="99059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10800000" flipV="1">
            <a:off x="3886200" y="2362200"/>
            <a:ext cx="457200" cy="228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5400000">
            <a:off x="4610100" y="2705100"/>
            <a:ext cx="685800" cy="152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6200"/>
            <a:ext cx="9144000" cy="678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6477000" y="2590800"/>
            <a:ext cx="2667000" cy="31242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th-TH" sz="2200" b="1" dirty="0" smtClean="0">
                <a:solidFill>
                  <a:schemeClr val="tx1"/>
                </a:solidFill>
                <a:cs typeface="JasmineUPC" pitchFamily="18" charset="-34"/>
              </a:rPr>
              <a:t>ใส่เลขที่บัตรเครดิต</a:t>
            </a:r>
          </a:p>
          <a:p>
            <a:r>
              <a:rPr lang="th-TH" sz="2200" b="1" dirty="0" smtClean="0">
                <a:solidFill>
                  <a:schemeClr val="tx1"/>
                </a:solidFill>
                <a:cs typeface="JasmineUPC" pitchFamily="18" charset="-34"/>
              </a:rPr>
              <a:t>ใส่วันเดือนปีสิ้นสุดการใช้</a:t>
            </a:r>
          </a:p>
          <a:p>
            <a:r>
              <a:rPr lang="th-TH" sz="2200" b="1" dirty="0" smtClean="0">
                <a:solidFill>
                  <a:schemeClr val="tx1"/>
                </a:solidFill>
                <a:cs typeface="JasmineUPC" pitchFamily="18" charset="-34"/>
              </a:rPr>
              <a:t>ใส่ชื่อนามสกุล</a:t>
            </a:r>
          </a:p>
          <a:p>
            <a:r>
              <a:rPr lang="th-TH" sz="2200" b="1" dirty="0" smtClean="0">
                <a:solidFill>
                  <a:schemeClr val="tx1"/>
                </a:solidFill>
                <a:cs typeface="JasmineUPC" pitchFamily="18" charset="-34"/>
              </a:rPr>
              <a:t>ใส่ชื่อประเทศ (ธนาคาร)</a:t>
            </a:r>
          </a:p>
          <a:p>
            <a:r>
              <a:rPr lang="th-TH" sz="2200" b="1" dirty="0" smtClean="0">
                <a:solidFill>
                  <a:schemeClr val="tx1"/>
                </a:solidFill>
                <a:cs typeface="JasmineUPC" pitchFamily="18" charset="-34"/>
              </a:rPr>
              <a:t>ใส่ชื่อธนาคารผู้ออกบัตร </a:t>
            </a:r>
          </a:p>
          <a:p>
            <a:r>
              <a:rPr lang="th-TH" sz="2200" b="1" dirty="0" smtClean="0">
                <a:solidFill>
                  <a:schemeClr val="tx1"/>
                </a:solidFill>
                <a:cs typeface="JasmineUPC" pitchFamily="18" charset="-34"/>
              </a:rPr>
              <a:t>ใส่รหัส 3 ตัวหลักบัตรฯ</a:t>
            </a:r>
          </a:p>
          <a:p>
            <a:r>
              <a:rPr lang="th-TH" sz="2200" b="1" dirty="0" smtClean="0">
                <a:solidFill>
                  <a:schemeClr val="tx1"/>
                </a:solidFill>
                <a:cs typeface="JasmineUPC" pitchFamily="18" charset="-34"/>
              </a:rPr>
              <a:t> ยืนยันการชำระเงิน</a:t>
            </a:r>
          </a:p>
          <a:p>
            <a:r>
              <a:rPr lang="th-TH" sz="2200" b="1" dirty="0" smtClean="0">
                <a:solidFill>
                  <a:schemeClr val="tx1"/>
                </a:solidFill>
                <a:cs typeface="JasmineUPC" pitchFamily="18" charset="-34"/>
              </a:rPr>
              <a:t>  </a:t>
            </a:r>
            <a:r>
              <a:rPr lang="th-TH" sz="2200" b="1" dirty="0" smtClean="0">
                <a:solidFill>
                  <a:srgbClr val="FF0000"/>
                </a:solidFill>
                <a:cs typeface="JasmineUPC" pitchFamily="18" charset="-34"/>
              </a:rPr>
              <a:t>คลิก </a:t>
            </a:r>
            <a:r>
              <a:rPr lang="en-US" sz="2200" b="1" dirty="0" smtClean="0">
                <a:solidFill>
                  <a:srgbClr val="FF0000"/>
                </a:solidFill>
                <a:cs typeface="JasmineUPC" pitchFamily="18" charset="-34"/>
              </a:rPr>
              <a:t>  </a:t>
            </a:r>
            <a:r>
              <a:rPr lang="en-US" sz="2200" b="1" dirty="0" smtClean="0">
                <a:solidFill>
                  <a:srgbClr val="0000FF"/>
                </a:solidFill>
                <a:cs typeface="JasmineUPC" pitchFamily="18" charset="-34"/>
              </a:rPr>
              <a:t>Submit</a:t>
            </a:r>
            <a:r>
              <a:rPr lang="th-TH" sz="2200" b="1" dirty="0" smtClean="0">
                <a:solidFill>
                  <a:srgbClr val="0000FF"/>
                </a:solidFill>
                <a:cs typeface="JasmineUPC" pitchFamily="18" charset="-34"/>
              </a:rPr>
              <a:t> </a:t>
            </a:r>
            <a:r>
              <a:rPr lang="th-TH" sz="2200" b="1" dirty="0" smtClean="0">
                <a:solidFill>
                  <a:srgbClr val="FF0000"/>
                </a:solidFill>
                <a:cs typeface="JasmineUPC" pitchFamily="18" charset="-34"/>
              </a:rPr>
              <a:t> </a:t>
            </a:r>
          </a:p>
          <a:p>
            <a:pPr algn="ctr"/>
            <a:endParaRPr lang="en-US" sz="2400" b="1" dirty="0">
              <a:solidFill>
                <a:srgbClr val="0000FF"/>
              </a:solidFill>
              <a:cs typeface="JasmineUPC" pitchFamily="18" charset="-34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629400" y="1371600"/>
            <a:ext cx="2362200" cy="1143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400" b="1" dirty="0" smtClean="0">
                <a:solidFill>
                  <a:schemeClr val="tx1"/>
                </a:solidFill>
                <a:cs typeface="JasmineUPC" pitchFamily="18" charset="-34"/>
              </a:rPr>
              <a:t>กรุณาตรวจสอบความถูกต้อง</a:t>
            </a:r>
            <a:endParaRPr lang="en-US" sz="2400" b="1" dirty="0">
              <a:solidFill>
                <a:schemeClr val="tx1"/>
              </a:solidFill>
              <a:cs typeface="JasmineUPC" pitchFamily="18" charset="-34"/>
            </a:endParaRPr>
          </a:p>
        </p:txBody>
      </p:sp>
      <p:sp>
        <p:nvSpPr>
          <p:cNvPr id="8" name="Oval 7"/>
          <p:cNvSpPr/>
          <p:nvPr/>
        </p:nvSpPr>
        <p:spPr>
          <a:xfrm>
            <a:off x="3733800" y="2438400"/>
            <a:ext cx="2209800" cy="762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 rot="10800000" flipV="1">
            <a:off x="5562600" y="2133600"/>
            <a:ext cx="990600" cy="3810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5400000">
            <a:off x="5988050" y="2813050"/>
            <a:ext cx="571500" cy="6604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0800000" flipV="1">
            <a:off x="5257800" y="3276601"/>
            <a:ext cx="1447800" cy="3810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10800000" flipV="1">
            <a:off x="6172200" y="3581400"/>
            <a:ext cx="533400" cy="2286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10800000" flipV="1">
            <a:off x="5994400" y="3962400"/>
            <a:ext cx="711200" cy="13335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10800000">
            <a:off x="5638800" y="4343400"/>
            <a:ext cx="1066800" cy="158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10800000" flipV="1">
            <a:off x="4724400" y="4648200"/>
            <a:ext cx="1828800" cy="3810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rot="10800000" flipV="1">
            <a:off x="5334000" y="5334000"/>
            <a:ext cx="1371600" cy="3048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th-TH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JasmineUPC" pitchFamily="18" charset="-34"/>
              </a:rPr>
              <a:t>เปิดให้บริการ</a:t>
            </a:r>
            <a:endParaRPr lang="en-US" sz="7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JasmineUPC" pitchFamily="18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05001"/>
            <a:ext cx="8305800" cy="1904999"/>
          </a:xfrm>
        </p:spPr>
        <p:txBody>
          <a:bodyPr>
            <a:normAutofit fontScale="92500" lnSpcReduction="1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buNone/>
            </a:pPr>
            <a:r>
              <a:rPr lang="th-TH" sz="13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</a:t>
            </a:r>
            <a:r>
              <a:rPr lang="th-TH" sz="66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 สิงหาคม 2554</a:t>
            </a:r>
            <a:endParaRPr lang="en-US" sz="66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52400"/>
            <a:ext cx="9144000" cy="6591300"/>
          </a:xfrm>
          <a:prstGeom prst="round2Diag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ounded Rectangle 3"/>
          <p:cNvSpPr/>
          <p:nvPr/>
        </p:nvSpPr>
        <p:spPr>
          <a:xfrm>
            <a:off x="3860800" y="1543050"/>
            <a:ext cx="4368800" cy="24003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800" b="1" spc="150" dirty="0" smtClean="0">
                <a:ln w="11430"/>
                <a:solidFill>
                  <a:srgbClr val="0000FF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cs typeface="JasmineUPC" pitchFamily="18" charset="-34"/>
              </a:rPr>
              <a:t>ขั้นตอนการเข้า</a:t>
            </a:r>
            <a:r>
              <a:rPr lang="en-US" sz="2800" b="1" spc="150" dirty="0" smtClean="0">
                <a:ln w="11430"/>
                <a:solidFill>
                  <a:srgbClr val="0000FF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cs typeface="JasmineUPC" pitchFamily="18" charset="-34"/>
              </a:rPr>
              <a:t>Internet</a:t>
            </a:r>
            <a:endParaRPr lang="th-TH" sz="2800" b="1" spc="150" dirty="0" smtClean="0">
              <a:ln w="11430"/>
              <a:solidFill>
                <a:srgbClr val="0000FF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cs typeface="JasmineUPC" pitchFamily="18" charset="-34"/>
            </a:endParaRPr>
          </a:p>
          <a:p>
            <a:r>
              <a:rPr lang="en-US" sz="2800" b="1" spc="150" dirty="0" smtClean="0">
                <a:ln w="11430"/>
                <a:solidFill>
                  <a:srgbClr val="0000FF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cs typeface="JasmineUPC" pitchFamily="18" charset="-34"/>
              </a:rPr>
              <a:t>1.</a:t>
            </a:r>
            <a:r>
              <a:rPr lang="th-TH" sz="2800" b="1" spc="150" dirty="0" smtClean="0">
                <a:ln w="11430"/>
                <a:solidFill>
                  <a:srgbClr val="0000FF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cs typeface="JasmineUPC" pitchFamily="18" charset="-34"/>
              </a:rPr>
              <a:t>คลิก </a:t>
            </a:r>
            <a:r>
              <a:rPr lang="en-US" sz="2800" b="1" spc="150" dirty="0" smtClean="0">
                <a:ln w="11430"/>
                <a:solidFill>
                  <a:srgbClr val="0000FF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cs typeface="JasmineUPC" pitchFamily="18" charset="-34"/>
              </a:rPr>
              <a:t>Start </a:t>
            </a:r>
          </a:p>
          <a:p>
            <a:r>
              <a:rPr lang="en-US" sz="2800" b="1" spc="150" dirty="0" smtClean="0">
                <a:ln w="11430"/>
                <a:solidFill>
                  <a:srgbClr val="0000FF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cs typeface="JasmineUPC" pitchFamily="18" charset="-34"/>
              </a:rPr>
              <a:t>2.</a:t>
            </a:r>
            <a:r>
              <a:rPr lang="th-TH" sz="2800" b="1" spc="150" dirty="0" smtClean="0">
                <a:ln w="11430"/>
                <a:solidFill>
                  <a:srgbClr val="0000FF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cs typeface="JasmineUPC" pitchFamily="18" charset="-34"/>
              </a:rPr>
              <a:t>เลือก </a:t>
            </a:r>
            <a:r>
              <a:rPr lang="en-US" sz="2800" b="1" spc="150" dirty="0" smtClean="0">
                <a:ln w="11430"/>
                <a:solidFill>
                  <a:srgbClr val="0000FF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cs typeface="JasmineUPC" pitchFamily="18" charset="-34"/>
              </a:rPr>
              <a:t>Program</a:t>
            </a:r>
          </a:p>
          <a:p>
            <a:r>
              <a:rPr lang="en-US" sz="2800" b="1" spc="150" dirty="0" smtClean="0">
                <a:ln w="11430"/>
                <a:solidFill>
                  <a:srgbClr val="0000FF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cs typeface="JasmineUPC" pitchFamily="18" charset="-34"/>
              </a:rPr>
              <a:t>3.</a:t>
            </a:r>
            <a:r>
              <a:rPr lang="th-TH" sz="2800" b="1" spc="150" dirty="0" smtClean="0">
                <a:ln w="11430"/>
                <a:solidFill>
                  <a:srgbClr val="0000FF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cs typeface="JasmineUPC" pitchFamily="18" charset="-34"/>
              </a:rPr>
              <a:t>เลือก</a:t>
            </a:r>
            <a:r>
              <a:rPr lang="en-US" sz="2800" b="1" spc="150" dirty="0" smtClean="0">
                <a:ln w="11430"/>
                <a:solidFill>
                  <a:srgbClr val="0000FF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cs typeface="JasmineUPC" pitchFamily="18" charset="-34"/>
              </a:rPr>
              <a:t> Internet Explorer</a:t>
            </a:r>
            <a:endParaRPr lang="th-TH" sz="2800" b="1" spc="150" dirty="0" smtClean="0">
              <a:ln w="11430"/>
              <a:solidFill>
                <a:srgbClr val="0000FF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cs typeface="JasmineUPC" pitchFamily="18" charset="-34"/>
            </a:endParaRPr>
          </a:p>
        </p:txBody>
      </p:sp>
      <p:sp>
        <p:nvSpPr>
          <p:cNvPr id="5" name="Oval 4"/>
          <p:cNvSpPr/>
          <p:nvPr/>
        </p:nvSpPr>
        <p:spPr>
          <a:xfrm>
            <a:off x="-50800" y="6400800"/>
            <a:ext cx="1066800" cy="4572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76200">
                <a:solidFill>
                  <a:schemeClr val="tx1"/>
                </a:solidFill>
              </a:ln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rot="10800000" flipV="1">
            <a:off x="914400" y="6172200"/>
            <a:ext cx="533400" cy="228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8-Point Star 11"/>
          <p:cNvSpPr/>
          <p:nvPr/>
        </p:nvSpPr>
        <p:spPr>
          <a:xfrm>
            <a:off x="1422400" y="5829300"/>
            <a:ext cx="609600" cy="457200"/>
          </a:xfrm>
          <a:prstGeom prst="star8">
            <a:avLst>
              <a:gd name="adj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1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203200" y="4857750"/>
            <a:ext cx="1066800" cy="4572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76200">
                <a:solidFill>
                  <a:schemeClr val="tx1"/>
                </a:solidFill>
              </a:ln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rot="10800000" flipV="1">
            <a:off x="2946400" y="4972050"/>
            <a:ext cx="533400" cy="228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10800000" flipV="1">
            <a:off x="1117600" y="4800600"/>
            <a:ext cx="533400" cy="228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1727200" y="5029200"/>
            <a:ext cx="1320800" cy="3810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76200">
                <a:solidFill>
                  <a:schemeClr val="tx1"/>
                </a:solidFill>
              </a:ln>
            </a:endParaRPr>
          </a:p>
        </p:txBody>
      </p:sp>
      <p:sp>
        <p:nvSpPr>
          <p:cNvPr id="19" name="8-Point Star 18"/>
          <p:cNvSpPr/>
          <p:nvPr/>
        </p:nvSpPr>
        <p:spPr>
          <a:xfrm>
            <a:off x="1625600" y="4514850"/>
            <a:ext cx="609600" cy="457200"/>
          </a:xfrm>
          <a:prstGeom prst="star8">
            <a:avLst>
              <a:gd name="adj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2</a:t>
            </a:r>
            <a:endParaRPr lang="en-US" sz="2000" b="1" dirty="0"/>
          </a:p>
        </p:txBody>
      </p:sp>
      <p:sp>
        <p:nvSpPr>
          <p:cNvPr id="20" name="8-Point Star 19"/>
          <p:cNvSpPr/>
          <p:nvPr/>
        </p:nvSpPr>
        <p:spPr>
          <a:xfrm>
            <a:off x="3556000" y="4629150"/>
            <a:ext cx="609600" cy="457200"/>
          </a:xfrm>
          <a:prstGeom prst="star8">
            <a:avLst>
              <a:gd name="adj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3</a:t>
            </a:r>
            <a:endParaRPr lang="en-US" sz="20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Straight Arrow Connector 6"/>
          <p:cNvCxnSpPr/>
          <p:nvPr/>
        </p:nvCxnSpPr>
        <p:spPr>
          <a:xfrm rot="5400000">
            <a:off x="7670802" y="5530849"/>
            <a:ext cx="457199" cy="254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Rounded Rectangle 7"/>
          <p:cNvSpPr/>
          <p:nvPr/>
        </p:nvSpPr>
        <p:spPr>
          <a:xfrm>
            <a:off x="3251200" y="2800350"/>
            <a:ext cx="5715000" cy="9715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000" b="1" dirty="0" smtClean="0">
                <a:solidFill>
                  <a:srgbClr val="0000FF"/>
                </a:solidFill>
                <a:cs typeface="JasmineUPC" pitchFamily="18" charset="-34"/>
              </a:rPr>
              <a:t>4. </a:t>
            </a:r>
            <a:r>
              <a:rPr lang="th-TH" sz="2000" b="1" dirty="0" smtClean="0">
                <a:solidFill>
                  <a:srgbClr val="0000FF"/>
                </a:solidFill>
                <a:cs typeface="JasmineUPC" pitchFamily="18" charset="-34"/>
              </a:rPr>
              <a:t>พิมพ์ </a:t>
            </a:r>
            <a:r>
              <a:rPr lang="en-US" sz="2000" b="1" dirty="0" smtClean="0">
                <a:solidFill>
                  <a:srgbClr val="0000FF"/>
                </a:solidFill>
                <a:cs typeface="JasmineUPC" pitchFamily="18" charset="-34"/>
              </a:rPr>
              <a:t>      </a:t>
            </a:r>
            <a:r>
              <a:rPr lang="en-US" sz="2000" b="1" dirty="0" smtClean="0">
                <a:solidFill>
                  <a:srgbClr val="0000FF"/>
                </a:solidFill>
                <a:cs typeface="JasmineUPC" pitchFamily="18" charset="-34"/>
                <a:hlinkClick r:id="rId3"/>
              </a:rPr>
              <a:t>www.superwaredirectsales.com</a:t>
            </a:r>
            <a:endParaRPr lang="en-US" sz="2000" b="1" dirty="0" smtClean="0">
              <a:solidFill>
                <a:srgbClr val="0000FF"/>
              </a:solidFill>
              <a:cs typeface="JasmineUPC" pitchFamily="18" charset="-34"/>
            </a:endParaRPr>
          </a:p>
          <a:p>
            <a:r>
              <a:rPr lang="en-US" sz="2000" b="1" dirty="0" smtClean="0">
                <a:solidFill>
                  <a:srgbClr val="0000FF"/>
                </a:solidFill>
                <a:cs typeface="JasmineUPC" pitchFamily="18" charset="-34"/>
              </a:rPr>
              <a:t>5. </a:t>
            </a:r>
            <a:r>
              <a:rPr lang="th-TH" sz="2000" b="1" dirty="0" smtClean="0">
                <a:solidFill>
                  <a:srgbClr val="0000FF"/>
                </a:solidFill>
                <a:cs typeface="JasmineUPC" pitchFamily="18" charset="-34"/>
              </a:rPr>
              <a:t>เลือก  สั่งซื้อ</a:t>
            </a:r>
            <a:r>
              <a:rPr lang="en-US" sz="2000" b="1" dirty="0" smtClean="0">
                <a:solidFill>
                  <a:srgbClr val="0000FF"/>
                </a:solidFill>
                <a:cs typeface="JasmineUPC" pitchFamily="18" charset="-34"/>
              </a:rPr>
              <a:t> ONLINE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6019800" y="5943600"/>
            <a:ext cx="1828800" cy="4572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 smtClean="0">
                <a:solidFill>
                  <a:srgbClr val="0000FF"/>
                </a:solidFill>
                <a:cs typeface="JasmineUPC" pitchFamily="18" charset="-34"/>
              </a:rPr>
              <a:t>สั่งซื้อ </a:t>
            </a:r>
            <a:r>
              <a:rPr lang="en-US" sz="2000" b="1" dirty="0" smtClean="0">
                <a:solidFill>
                  <a:srgbClr val="0000FF"/>
                </a:solidFill>
                <a:cs typeface="JasmineUPC" pitchFamily="18" charset="-34"/>
              </a:rPr>
              <a:t>ONLINE</a:t>
            </a:r>
            <a:endParaRPr lang="en-US" sz="2000" b="1" dirty="0">
              <a:solidFill>
                <a:srgbClr val="0000FF"/>
              </a:solidFill>
              <a:cs typeface="JasmineUPC" pitchFamily="18" charset="-34"/>
            </a:endParaRPr>
          </a:p>
        </p:txBody>
      </p:sp>
      <p:sp>
        <p:nvSpPr>
          <p:cNvPr id="6" name="Oval 5"/>
          <p:cNvSpPr/>
          <p:nvPr/>
        </p:nvSpPr>
        <p:spPr>
          <a:xfrm>
            <a:off x="457200" y="0"/>
            <a:ext cx="1752600" cy="457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 rot="10800000">
            <a:off x="2209800" y="304800"/>
            <a:ext cx="609600" cy="152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0" name="Flowchart: Connector 19"/>
          <p:cNvSpPr/>
          <p:nvPr/>
        </p:nvSpPr>
        <p:spPr>
          <a:xfrm>
            <a:off x="2895600" y="228600"/>
            <a:ext cx="558800" cy="514350"/>
          </a:xfrm>
          <a:prstGeom prst="flowChartConnector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4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1" name="Flowchart: Connector 20"/>
          <p:cNvSpPr/>
          <p:nvPr/>
        </p:nvSpPr>
        <p:spPr>
          <a:xfrm>
            <a:off x="7924800" y="4953000"/>
            <a:ext cx="609600" cy="533400"/>
          </a:xfrm>
          <a:prstGeom prst="flowChartConnector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5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5867400" y="5715000"/>
            <a:ext cx="2057400" cy="838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5" name="Rounded Rectangle 4"/>
          <p:cNvSpPr/>
          <p:nvPr/>
        </p:nvSpPr>
        <p:spPr>
          <a:xfrm>
            <a:off x="4191000" y="2286000"/>
            <a:ext cx="3937000" cy="9715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457200" indent="-457200"/>
            <a:r>
              <a:rPr lang="en-US" sz="2000" b="1" dirty="0" smtClean="0">
                <a:solidFill>
                  <a:srgbClr val="3333FF"/>
                </a:solidFill>
                <a:cs typeface="JasmineUPC" pitchFamily="18" charset="-34"/>
              </a:rPr>
              <a:t>6.      Username: </a:t>
            </a:r>
            <a:r>
              <a:rPr lang="th-TH" sz="2000" b="1" dirty="0" smtClean="0">
                <a:solidFill>
                  <a:srgbClr val="3333FF"/>
                </a:solidFill>
                <a:cs typeface="JasmineUPC" pitchFamily="18" charset="-34"/>
              </a:rPr>
              <a:t>ใส่รหัสพิธีกร 11 หลัก    </a:t>
            </a:r>
          </a:p>
          <a:p>
            <a:pPr marL="457200" indent="-457200">
              <a:buAutoNum type="arabicPeriod" startAt="7"/>
            </a:pPr>
            <a:r>
              <a:rPr lang="th-TH" sz="2000" b="1" dirty="0" smtClean="0">
                <a:solidFill>
                  <a:srgbClr val="3333FF"/>
                </a:solidFill>
                <a:cs typeface="JasmineUPC" pitchFamily="18" charset="-34"/>
              </a:rPr>
              <a:t> </a:t>
            </a:r>
            <a:r>
              <a:rPr lang="en-US" sz="2000" b="1" dirty="0" smtClean="0">
                <a:solidFill>
                  <a:srgbClr val="3333FF"/>
                </a:solidFill>
                <a:cs typeface="JasmineUPC" pitchFamily="18" charset="-34"/>
              </a:rPr>
              <a:t>Password: </a:t>
            </a:r>
            <a:r>
              <a:rPr lang="th-TH" sz="2000" b="1" dirty="0" smtClean="0">
                <a:solidFill>
                  <a:srgbClr val="3333FF"/>
                </a:solidFill>
                <a:cs typeface="JasmineUPC" pitchFamily="18" charset="-34"/>
              </a:rPr>
              <a:t>ใส่รหัสพิธีกร 4 ตัวหลัง</a:t>
            </a:r>
          </a:p>
          <a:p>
            <a:pPr marL="457200" indent="-457200">
              <a:buAutoNum type="arabicPeriod" startAt="7"/>
            </a:pPr>
            <a:r>
              <a:rPr lang="th-TH" sz="2000" b="1" dirty="0" smtClean="0">
                <a:solidFill>
                  <a:srgbClr val="3333FF"/>
                </a:solidFill>
                <a:cs typeface="JasmineUPC" pitchFamily="18" charset="-34"/>
              </a:rPr>
              <a:t> คลิก  เข้าระบบ</a:t>
            </a:r>
            <a:endParaRPr lang="en-US" sz="2000" b="1" dirty="0">
              <a:solidFill>
                <a:srgbClr val="3333FF"/>
              </a:solidFill>
              <a:cs typeface="JasmineUPC" pitchFamily="18" charset="-34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5943600" y="4419600"/>
            <a:ext cx="609600" cy="381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Rounded Rectangle 7"/>
          <p:cNvSpPr/>
          <p:nvPr/>
        </p:nvSpPr>
        <p:spPr>
          <a:xfrm>
            <a:off x="6553200" y="4191000"/>
            <a:ext cx="1524000" cy="381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 smtClean="0">
                <a:solidFill>
                  <a:srgbClr val="0000FF"/>
                </a:solidFill>
                <a:latin typeface="Angsana New" pitchFamily="18" charset="-34"/>
                <a:cs typeface="Angsana New" pitchFamily="18" charset="-34"/>
              </a:rPr>
              <a:t>เข้าระบบ</a:t>
            </a:r>
            <a:endParaRPr lang="en-US" sz="2000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6" name="Oval 5"/>
          <p:cNvSpPr/>
          <p:nvPr/>
        </p:nvSpPr>
        <p:spPr>
          <a:xfrm>
            <a:off x="1549400" y="3124200"/>
            <a:ext cx="2209800" cy="381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447800" y="3543300"/>
            <a:ext cx="2209800" cy="3429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 rot="16200000" flipH="1">
            <a:off x="1352550" y="2914650"/>
            <a:ext cx="419100" cy="76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5400000" flipH="1" flipV="1">
            <a:off x="1730375" y="4098925"/>
            <a:ext cx="400050" cy="203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4" name="Flowchart: Connector 13"/>
          <p:cNvSpPr/>
          <p:nvPr/>
        </p:nvSpPr>
        <p:spPr>
          <a:xfrm>
            <a:off x="1117600" y="2286000"/>
            <a:ext cx="711200" cy="400050"/>
          </a:xfrm>
          <a:prstGeom prst="flowChartConnector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6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5" name="Flowchart: Connector 14"/>
          <p:cNvSpPr/>
          <p:nvPr/>
        </p:nvSpPr>
        <p:spPr>
          <a:xfrm>
            <a:off x="1422400" y="4400550"/>
            <a:ext cx="685800" cy="457200"/>
          </a:xfrm>
          <a:prstGeom prst="flowChartConnector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7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6" name="Flowchart: Connector 15"/>
          <p:cNvSpPr/>
          <p:nvPr/>
        </p:nvSpPr>
        <p:spPr>
          <a:xfrm>
            <a:off x="5080000" y="4229100"/>
            <a:ext cx="762000" cy="457200"/>
          </a:xfrm>
          <a:prstGeom prst="flowChartConnector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8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Connector 5"/>
          <p:cNvSpPr/>
          <p:nvPr/>
        </p:nvSpPr>
        <p:spPr>
          <a:xfrm>
            <a:off x="914400" y="4114800"/>
            <a:ext cx="1143000" cy="381000"/>
          </a:xfrm>
          <a:prstGeom prst="flowChartConnector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Connector 6"/>
          <p:cNvSpPr/>
          <p:nvPr/>
        </p:nvSpPr>
        <p:spPr>
          <a:xfrm>
            <a:off x="2514600" y="2743200"/>
            <a:ext cx="1371600" cy="914400"/>
          </a:xfrm>
          <a:prstGeom prst="flowChartConnector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457200" y="4267200"/>
            <a:ext cx="457200" cy="1588"/>
          </a:xfrm>
          <a:prstGeom prst="straightConnector1">
            <a:avLst/>
          </a:prstGeom>
          <a:ln>
            <a:solidFill>
              <a:srgbClr val="FF505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09600" y="3657601"/>
            <a:ext cx="2872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1</a:t>
            </a:r>
            <a:endParaRPr lang="en-US" sz="2400" b="1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1981200" y="3200400"/>
            <a:ext cx="457200" cy="1588"/>
          </a:xfrm>
          <a:prstGeom prst="straightConnector1">
            <a:avLst/>
          </a:prstGeom>
          <a:ln>
            <a:solidFill>
              <a:srgbClr val="FF505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209800" y="2514601"/>
            <a:ext cx="2872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2</a:t>
            </a:r>
            <a:endParaRPr lang="en-US" sz="2400" b="1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52400"/>
            <a:ext cx="9144000" cy="6629400"/>
          </a:xfrm>
          <a:prstGeom prst="rect">
            <a:avLst/>
          </a:prstGeom>
          <a:noFill/>
          <a:ln w="9525">
            <a:solidFill>
              <a:srgbClr val="0066FF"/>
            </a:solidFill>
            <a:miter lim="800000"/>
            <a:headEnd/>
            <a:tailEnd/>
          </a:ln>
          <a:effectLst/>
        </p:spPr>
      </p:pic>
      <p:sp>
        <p:nvSpPr>
          <p:cNvPr id="16" name="Oval 15"/>
          <p:cNvSpPr/>
          <p:nvPr/>
        </p:nvSpPr>
        <p:spPr>
          <a:xfrm>
            <a:off x="711200" y="5334000"/>
            <a:ext cx="1447800" cy="304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762000" y="2514600"/>
            <a:ext cx="2362200" cy="533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/>
          <p:cNvCxnSpPr/>
          <p:nvPr/>
        </p:nvCxnSpPr>
        <p:spPr>
          <a:xfrm rot="5400000">
            <a:off x="4044951" y="3721101"/>
            <a:ext cx="342900" cy="10159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3" name="Flowchart: Connector 22"/>
          <p:cNvSpPr/>
          <p:nvPr/>
        </p:nvSpPr>
        <p:spPr>
          <a:xfrm>
            <a:off x="3962400" y="3105150"/>
            <a:ext cx="787400" cy="4953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11</a:t>
            </a:r>
            <a:endParaRPr lang="en-US" sz="2000" b="1" dirty="0"/>
          </a:p>
        </p:txBody>
      </p:sp>
      <p:sp>
        <p:nvSpPr>
          <p:cNvPr id="24" name="Flowchart: Connector 23"/>
          <p:cNvSpPr/>
          <p:nvPr/>
        </p:nvSpPr>
        <p:spPr>
          <a:xfrm>
            <a:off x="1320800" y="4343400"/>
            <a:ext cx="762000" cy="51435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10</a:t>
            </a:r>
            <a:endParaRPr lang="en-US" sz="2000" b="1" dirty="0">
              <a:solidFill>
                <a:schemeClr val="bg1"/>
              </a:solidFill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 rot="5400000">
            <a:off x="1374775" y="5006975"/>
            <a:ext cx="400050" cy="101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8" name="Oval 27"/>
          <p:cNvSpPr/>
          <p:nvPr/>
        </p:nvSpPr>
        <p:spPr>
          <a:xfrm>
            <a:off x="533400" y="1981200"/>
            <a:ext cx="2286000" cy="533400"/>
          </a:xfrm>
          <a:prstGeom prst="ellipse">
            <a:avLst/>
          </a:prstGeom>
          <a:noFill/>
          <a:ln>
            <a:solidFill>
              <a:srgbClr val="0066FF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4775200" y="1466850"/>
            <a:ext cx="3429000" cy="590550"/>
          </a:xfrm>
          <a:prstGeom prst="ellipse">
            <a:avLst/>
          </a:prstGeom>
          <a:noFill/>
          <a:ln>
            <a:solidFill>
              <a:srgbClr val="0066FF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ed Rectangle 29"/>
          <p:cNvSpPr/>
          <p:nvPr/>
        </p:nvSpPr>
        <p:spPr>
          <a:xfrm>
            <a:off x="4978400" y="2400300"/>
            <a:ext cx="4013200" cy="18669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th-TH" sz="2000" b="1" dirty="0" smtClean="0">
                <a:solidFill>
                  <a:srgbClr val="FF0000"/>
                </a:solidFill>
                <a:cs typeface="JasmineUPC" pitchFamily="18" charset="-34"/>
              </a:rPr>
              <a:t>กรณีซื้อสินค้าปกติ ชุดอาหาร</a:t>
            </a:r>
            <a:r>
              <a:rPr lang="en-US" sz="2000" b="1" dirty="0" smtClean="0">
                <a:solidFill>
                  <a:srgbClr val="FF0000"/>
                </a:solidFill>
                <a:cs typeface="JasmineUPC" pitchFamily="18" charset="-34"/>
              </a:rPr>
              <a:t>4 </a:t>
            </a:r>
            <a:r>
              <a:rPr lang="th-TH" sz="2000" b="1" dirty="0" smtClean="0">
                <a:solidFill>
                  <a:srgbClr val="FF0000"/>
                </a:solidFill>
                <a:cs typeface="JasmineUPC" pitchFamily="18" charset="-34"/>
              </a:rPr>
              <a:t>ที่ลายสปริงฟลาวเวอร์</a:t>
            </a:r>
          </a:p>
          <a:p>
            <a:r>
              <a:rPr lang="en-US" sz="2000" b="1" dirty="0" smtClean="0">
                <a:solidFill>
                  <a:srgbClr val="0000FF"/>
                </a:solidFill>
                <a:cs typeface="JasmineUPC" pitchFamily="18" charset="-34"/>
              </a:rPr>
              <a:t>9. </a:t>
            </a:r>
            <a:r>
              <a:rPr lang="th-TH" sz="2000" b="1" dirty="0" smtClean="0">
                <a:solidFill>
                  <a:srgbClr val="0000FF"/>
                </a:solidFill>
                <a:cs typeface="JasmineUPC" pitchFamily="18" charset="-34"/>
              </a:rPr>
              <a:t>คลิก </a:t>
            </a:r>
            <a:r>
              <a:rPr lang="th-TH" sz="2000" b="1" dirty="0" smtClean="0">
                <a:solidFill>
                  <a:schemeClr val="tx1"/>
                </a:solidFill>
                <a:cs typeface="JasmineUPC" pitchFamily="18" charset="-34"/>
              </a:rPr>
              <a:t>สินค้าทั้งหมด</a:t>
            </a:r>
          </a:p>
          <a:p>
            <a:r>
              <a:rPr lang="en-US" sz="2000" b="1" dirty="0" smtClean="0">
                <a:solidFill>
                  <a:srgbClr val="0000FF"/>
                </a:solidFill>
                <a:cs typeface="JasmineUPC" pitchFamily="18" charset="-34"/>
              </a:rPr>
              <a:t>10. </a:t>
            </a:r>
            <a:r>
              <a:rPr lang="th-TH" sz="2000" b="1" dirty="0" smtClean="0">
                <a:solidFill>
                  <a:srgbClr val="0000FF"/>
                </a:solidFill>
                <a:cs typeface="JasmineUPC" pitchFamily="18" charset="-34"/>
              </a:rPr>
              <a:t>คลิก </a:t>
            </a:r>
            <a:r>
              <a:rPr lang="th-TH" sz="2000" b="1" dirty="0" smtClean="0">
                <a:solidFill>
                  <a:schemeClr val="tx1"/>
                </a:solidFill>
                <a:cs typeface="JasmineUPC" pitchFamily="18" charset="-34"/>
              </a:rPr>
              <a:t>ลายสปริงฟลาวเวอร์</a:t>
            </a:r>
          </a:p>
          <a:p>
            <a:r>
              <a:rPr lang="en-US" sz="2000" b="1" dirty="0" smtClean="0">
                <a:solidFill>
                  <a:srgbClr val="0000FF"/>
                </a:solidFill>
                <a:cs typeface="JasmineUPC" pitchFamily="18" charset="-34"/>
              </a:rPr>
              <a:t>11. </a:t>
            </a:r>
            <a:r>
              <a:rPr lang="th-TH" sz="2000" b="1" dirty="0" smtClean="0">
                <a:solidFill>
                  <a:srgbClr val="0000FF"/>
                </a:solidFill>
                <a:cs typeface="JasmineUPC" pitchFamily="18" charset="-34"/>
              </a:rPr>
              <a:t>คลิก </a:t>
            </a:r>
            <a:r>
              <a:rPr lang="th-TH" sz="2000" b="1" dirty="0" smtClean="0">
                <a:solidFill>
                  <a:schemeClr val="tx1"/>
                </a:solidFill>
                <a:cs typeface="JasmineUPC" pitchFamily="18" charset="-34"/>
              </a:rPr>
              <a:t>ชุดอาหาร</a:t>
            </a:r>
            <a:r>
              <a:rPr lang="en-US" sz="2000" b="1" dirty="0" smtClean="0">
                <a:solidFill>
                  <a:schemeClr val="tx1"/>
                </a:solidFill>
                <a:cs typeface="JasmineUPC" pitchFamily="18" charset="-34"/>
              </a:rPr>
              <a:t>4 </a:t>
            </a:r>
            <a:r>
              <a:rPr lang="th-TH" sz="2000" b="1" dirty="0" smtClean="0">
                <a:solidFill>
                  <a:schemeClr val="tx1"/>
                </a:solidFill>
                <a:cs typeface="JasmineUPC" pitchFamily="18" charset="-34"/>
              </a:rPr>
              <a:t>ที่</a:t>
            </a:r>
            <a:endParaRPr lang="en-US" sz="2000" b="1" dirty="0">
              <a:solidFill>
                <a:schemeClr val="tx1"/>
              </a:solidFill>
              <a:cs typeface="JasmineUPC" pitchFamily="18" charset="-34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2489200" y="3771900"/>
            <a:ext cx="2844800" cy="10287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Arrow Connector 31"/>
          <p:cNvCxnSpPr/>
          <p:nvPr/>
        </p:nvCxnSpPr>
        <p:spPr>
          <a:xfrm rot="10800000" flipV="1">
            <a:off x="2844801" y="2209800"/>
            <a:ext cx="533400" cy="304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3" name="Flowchart: Connector 32"/>
          <p:cNvSpPr/>
          <p:nvPr/>
        </p:nvSpPr>
        <p:spPr>
          <a:xfrm>
            <a:off x="3251200" y="1771650"/>
            <a:ext cx="711200" cy="51435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9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Oval 3"/>
          <p:cNvSpPr/>
          <p:nvPr/>
        </p:nvSpPr>
        <p:spPr>
          <a:xfrm>
            <a:off x="4368800" y="4953000"/>
            <a:ext cx="1219200" cy="457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844800" y="5410200"/>
            <a:ext cx="1117600" cy="533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Connector 5"/>
          <p:cNvSpPr/>
          <p:nvPr/>
        </p:nvSpPr>
        <p:spPr>
          <a:xfrm>
            <a:off x="1524000" y="5600700"/>
            <a:ext cx="787400" cy="4953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13</a:t>
            </a:r>
            <a:endParaRPr lang="en-US" sz="2000" b="1" dirty="0"/>
          </a:p>
        </p:txBody>
      </p:sp>
      <p:sp>
        <p:nvSpPr>
          <p:cNvPr id="7" name="Flowchart: Connector 6"/>
          <p:cNvSpPr/>
          <p:nvPr/>
        </p:nvSpPr>
        <p:spPr>
          <a:xfrm>
            <a:off x="6096000" y="4686300"/>
            <a:ext cx="787400" cy="5715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12</a:t>
            </a:r>
            <a:endParaRPr lang="en-US" sz="2000" b="1" dirty="0"/>
          </a:p>
        </p:txBody>
      </p:sp>
      <p:cxnSp>
        <p:nvCxnSpPr>
          <p:cNvPr id="8" name="Straight Arrow Connector 7"/>
          <p:cNvCxnSpPr>
            <a:stCxn id="7" idx="2"/>
          </p:cNvCxnSpPr>
          <p:nvPr/>
        </p:nvCxnSpPr>
        <p:spPr>
          <a:xfrm rot="10800000" flipV="1">
            <a:off x="5689603" y="4972050"/>
            <a:ext cx="406399" cy="17145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2336803" y="5714998"/>
            <a:ext cx="609597" cy="22860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3" name="Rounded Rectangle 12"/>
          <p:cNvSpPr/>
          <p:nvPr/>
        </p:nvSpPr>
        <p:spPr>
          <a:xfrm>
            <a:off x="4572000" y="3276600"/>
            <a:ext cx="3581400" cy="7429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000" b="1" dirty="0" smtClean="0">
                <a:solidFill>
                  <a:srgbClr val="0000FF"/>
                </a:solidFill>
                <a:cs typeface="JasmineUPC" pitchFamily="18" charset="-34"/>
              </a:rPr>
              <a:t>12. </a:t>
            </a:r>
            <a:r>
              <a:rPr lang="th-TH" sz="2000" b="1" dirty="0" smtClean="0">
                <a:solidFill>
                  <a:srgbClr val="0000FF"/>
                </a:solidFill>
                <a:cs typeface="JasmineUPC" pitchFamily="18" charset="-34"/>
              </a:rPr>
              <a:t>คลิก </a:t>
            </a:r>
            <a:r>
              <a:rPr lang="th-TH" sz="2000" b="1" dirty="0" smtClean="0">
                <a:solidFill>
                  <a:schemeClr val="tx1"/>
                </a:solidFill>
                <a:cs typeface="JasmineUPC" pitchFamily="18" charset="-34"/>
              </a:rPr>
              <a:t>ใส่จำนวนสินค้าที่ต้องการ</a:t>
            </a:r>
          </a:p>
          <a:p>
            <a:r>
              <a:rPr lang="en-US" sz="2000" b="1" dirty="0" smtClean="0">
                <a:solidFill>
                  <a:srgbClr val="0000FF"/>
                </a:solidFill>
                <a:cs typeface="JasmineUPC" pitchFamily="18" charset="-34"/>
              </a:rPr>
              <a:t>13. </a:t>
            </a:r>
            <a:r>
              <a:rPr lang="th-TH" sz="2000" b="1" dirty="0" smtClean="0">
                <a:solidFill>
                  <a:srgbClr val="0000FF"/>
                </a:solidFill>
                <a:cs typeface="JasmineUPC" pitchFamily="18" charset="-34"/>
              </a:rPr>
              <a:t>คลิก </a:t>
            </a:r>
            <a:r>
              <a:rPr lang="th-TH" sz="2000" b="1" dirty="0" smtClean="0">
                <a:solidFill>
                  <a:schemeClr val="tx1"/>
                </a:solidFill>
                <a:cs typeface="JasmineUPC" pitchFamily="18" charset="-34"/>
              </a:rPr>
              <a:t>สั่งซื้อ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Oval 4"/>
          <p:cNvSpPr/>
          <p:nvPr/>
        </p:nvSpPr>
        <p:spPr>
          <a:xfrm>
            <a:off x="6172200" y="1905000"/>
            <a:ext cx="12954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5689600" y="2170113"/>
            <a:ext cx="45720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Flowchart: Connector 10"/>
          <p:cNvSpPr/>
          <p:nvPr/>
        </p:nvSpPr>
        <p:spPr>
          <a:xfrm>
            <a:off x="4673600" y="1905000"/>
            <a:ext cx="812800" cy="495300"/>
          </a:xfrm>
          <a:prstGeom prst="flowChartConnector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14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962400" y="2590800"/>
            <a:ext cx="2641600" cy="6667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3333FF"/>
                </a:solidFill>
                <a:cs typeface="JasmineUPC" pitchFamily="18" charset="-34"/>
              </a:rPr>
              <a:t>14. </a:t>
            </a:r>
            <a:r>
              <a:rPr lang="th-TH" sz="2000" b="1" dirty="0" smtClean="0">
                <a:solidFill>
                  <a:srgbClr val="3333FF"/>
                </a:solidFill>
                <a:cs typeface="JasmineUPC" pitchFamily="18" charset="-34"/>
              </a:rPr>
              <a:t>แจ้งจำนวนเงิน</a:t>
            </a:r>
          </a:p>
          <a:p>
            <a:pPr algn="ctr"/>
            <a:r>
              <a:rPr lang="th-TH" sz="2000" b="1" dirty="0" smtClean="0">
                <a:solidFill>
                  <a:srgbClr val="3333FF"/>
                </a:solidFill>
                <a:cs typeface="JasmineUPC" pitchFamily="18" charset="-34"/>
              </a:rPr>
              <a:t>ค่าสินค้า</a:t>
            </a:r>
            <a:endParaRPr lang="en-US" sz="2000" b="1" dirty="0">
              <a:solidFill>
                <a:srgbClr val="3333FF"/>
              </a:solidFill>
              <a:cs typeface="JasmineUPC" pitchFamily="18" charset="-34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Oval 6"/>
          <p:cNvSpPr/>
          <p:nvPr/>
        </p:nvSpPr>
        <p:spPr>
          <a:xfrm>
            <a:off x="3505200" y="2438400"/>
            <a:ext cx="1905000" cy="590550"/>
          </a:xfrm>
          <a:prstGeom prst="ellipse">
            <a:avLst/>
          </a:prstGeom>
          <a:noFill/>
          <a:ln w="38100"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667000" y="4038600"/>
            <a:ext cx="3200400" cy="685800"/>
          </a:xfrm>
          <a:prstGeom prst="ellipse">
            <a:avLst/>
          </a:prstGeom>
          <a:noFill/>
          <a:ln w="38100"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rot="10800000">
            <a:off x="5486400" y="2819400"/>
            <a:ext cx="68580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" name="Rounded Rectangle 3"/>
          <p:cNvSpPr/>
          <p:nvPr/>
        </p:nvSpPr>
        <p:spPr>
          <a:xfrm>
            <a:off x="2946400" y="4800600"/>
            <a:ext cx="4292600" cy="10858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th-TH" sz="2000" b="1" dirty="0" smtClean="0">
                <a:solidFill>
                  <a:srgbClr val="FF0000"/>
                </a:solidFill>
                <a:latin typeface="Angsana New" pitchFamily="18" charset="-34"/>
                <a:cs typeface="JasmineUPC" pitchFamily="18" charset="-34"/>
              </a:rPr>
              <a:t>กรณีซื้อสินค้าโปรโมชั่น</a:t>
            </a:r>
          </a:p>
          <a:p>
            <a:r>
              <a:rPr lang="en-US" sz="2000" b="1" dirty="0" smtClean="0">
                <a:solidFill>
                  <a:srgbClr val="0000FF"/>
                </a:solidFill>
                <a:latin typeface="Angsana New" pitchFamily="18" charset="-34"/>
                <a:cs typeface="JasmineUPC" pitchFamily="18" charset="-34"/>
              </a:rPr>
              <a:t>15. </a:t>
            </a:r>
            <a:r>
              <a:rPr lang="th-TH" sz="2000" b="1" dirty="0" smtClean="0">
                <a:solidFill>
                  <a:srgbClr val="0000FF"/>
                </a:solidFill>
                <a:latin typeface="Angsana New" pitchFamily="18" charset="-34"/>
                <a:cs typeface="JasmineUPC" pitchFamily="18" charset="-34"/>
              </a:rPr>
              <a:t>คลิก </a:t>
            </a:r>
            <a:r>
              <a:rPr lang="th-TH" sz="2000" b="1" dirty="0" smtClean="0">
                <a:solidFill>
                  <a:schemeClr val="tx1"/>
                </a:solidFill>
                <a:latin typeface="Angsana New" pitchFamily="18" charset="-34"/>
                <a:cs typeface="JasmineUPC" pitchFamily="18" charset="-34"/>
              </a:rPr>
              <a:t>สินค้าโปรโมชั่น</a:t>
            </a:r>
          </a:p>
          <a:p>
            <a:r>
              <a:rPr lang="en-US" sz="2000" b="1" dirty="0" smtClean="0">
                <a:solidFill>
                  <a:srgbClr val="3333FF"/>
                </a:solidFill>
                <a:latin typeface="Angsana New" pitchFamily="18" charset="-34"/>
                <a:cs typeface="JasmineUPC" pitchFamily="18" charset="-34"/>
              </a:rPr>
              <a:t>16. </a:t>
            </a:r>
            <a:r>
              <a:rPr lang="th-TH" sz="2000" b="1" dirty="0" smtClean="0">
                <a:solidFill>
                  <a:srgbClr val="3333FF"/>
                </a:solidFill>
                <a:latin typeface="Angsana New" pitchFamily="18" charset="-34"/>
                <a:cs typeface="JasmineUPC" pitchFamily="18" charset="-34"/>
              </a:rPr>
              <a:t>คลิกเลือก </a:t>
            </a:r>
            <a:r>
              <a:rPr lang="th-TH" sz="2000" b="1" dirty="0" smtClean="0">
                <a:solidFill>
                  <a:schemeClr val="tx1"/>
                </a:solidFill>
                <a:latin typeface="Angsana New" pitchFamily="18" charset="-34"/>
                <a:cs typeface="JasmineUPC" pitchFamily="18" charset="-34"/>
              </a:rPr>
              <a:t>โปรโมชั่นพิเศษ ดอกไม้..เพื่อคุณ</a:t>
            </a:r>
            <a:endParaRPr lang="en-US" sz="2000" b="1" dirty="0">
              <a:solidFill>
                <a:schemeClr val="tx1"/>
              </a:solidFill>
              <a:latin typeface="Angsana New" pitchFamily="18" charset="-34"/>
              <a:cs typeface="JasmineUPC" pitchFamily="18" charset="-34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1981200" y="4343400"/>
            <a:ext cx="60960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Flowchart: Connector 10"/>
          <p:cNvSpPr/>
          <p:nvPr/>
        </p:nvSpPr>
        <p:spPr>
          <a:xfrm>
            <a:off x="6197600" y="2514600"/>
            <a:ext cx="812800" cy="495300"/>
          </a:xfrm>
          <a:prstGeom prst="flowChartConnector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15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2" name="Flowchart: Connector 11"/>
          <p:cNvSpPr/>
          <p:nvPr/>
        </p:nvSpPr>
        <p:spPr>
          <a:xfrm>
            <a:off x="1117600" y="4057650"/>
            <a:ext cx="812800" cy="495300"/>
          </a:xfrm>
          <a:prstGeom prst="flowChartConnector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16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Oval 3"/>
          <p:cNvSpPr/>
          <p:nvPr/>
        </p:nvSpPr>
        <p:spPr>
          <a:xfrm>
            <a:off x="762000" y="3352800"/>
            <a:ext cx="1371600" cy="533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029200" y="4800600"/>
            <a:ext cx="2362200" cy="1447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4876800" y="2667000"/>
            <a:ext cx="3581400" cy="1143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th-TH" sz="2000" b="1" dirty="0" smtClean="0">
                <a:solidFill>
                  <a:srgbClr val="3333FF"/>
                </a:solidFill>
                <a:cs typeface="JasmineUPC" pitchFamily="18" charset="-34"/>
              </a:rPr>
              <a:t>กรณีซื้อปิ่นโต สีฟ้า </a:t>
            </a:r>
          </a:p>
          <a:p>
            <a:r>
              <a:rPr lang="en-US" sz="2000" b="1" dirty="0" smtClean="0">
                <a:solidFill>
                  <a:srgbClr val="3333FF"/>
                </a:solidFill>
                <a:cs typeface="JasmineUPC" pitchFamily="18" charset="-34"/>
              </a:rPr>
              <a:t>17. </a:t>
            </a:r>
            <a:r>
              <a:rPr lang="th-TH" sz="2000" b="1" dirty="0" smtClean="0">
                <a:solidFill>
                  <a:srgbClr val="3333FF"/>
                </a:solidFill>
                <a:cs typeface="JasmineUPC" pitchFamily="18" charset="-34"/>
              </a:rPr>
              <a:t>คลิก กิฟท์เซ็ท</a:t>
            </a:r>
            <a:endParaRPr lang="en-US" sz="2000" b="1" dirty="0" smtClean="0">
              <a:solidFill>
                <a:srgbClr val="3333FF"/>
              </a:solidFill>
              <a:cs typeface="JasmineUPC" pitchFamily="18" charset="-34"/>
            </a:endParaRPr>
          </a:p>
          <a:p>
            <a:r>
              <a:rPr lang="en-US" sz="2000" b="1" dirty="0" smtClean="0">
                <a:solidFill>
                  <a:srgbClr val="3333FF"/>
                </a:solidFill>
                <a:cs typeface="JasmineUPC" pitchFamily="18" charset="-34"/>
              </a:rPr>
              <a:t>18.</a:t>
            </a:r>
            <a:r>
              <a:rPr lang="th-TH" sz="2000" b="1" dirty="0" smtClean="0">
                <a:solidFill>
                  <a:srgbClr val="3333FF"/>
                </a:solidFill>
                <a:cs typeface="JasmineUPC" pitchFamily="18" charset="-34"/>
              </a:rPr>
              <a:t>คลิก ชุดปิ่นโต สีฟ้า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rot="10800000" flipV="1">
            <a:off x="2209800" y="3352800"/>
            <a:ext cx="533400" cy="152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10800000" flipV="1">
            <a:off x="7391401" y="5486400"/>
            <a:ext cx="533400" cy="152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Flowchart: Connector 9"/>
          <p:cNvSpPr/>
          <p:nvPr/>
        </p:nvSpPr>
        <p:spPr>
          <a:xfrm>
            <a:off x="2743200" y="3048000"/>
            <a:ext cx="812800" cy="495300"/>
          </a:xfrm>
          <a:prstGeom prst="flowChartConnector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17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1" name="Flowchart: Connector 10"/>
          <p:cNvSpPr/>
          <p:nvPr/>
        </p:nvSpPr>
        <p:spPr>
          <a:xfrm>
            <a:off x="8026400" y="5143500"/>
            <a:ext cx="812800" cy="495300"/>
          </a:xfrm>
          <a:prstGeom prst="flowChartConnector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18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P030003138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oonlight">
      <a:majorFont>
        <a:latin typeface="Candara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andara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C8391E65-7DBC-448C-A54D-A9C51746D32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TP030003138</Template>
  <TotalTime>1069</TotalTime>
  <Words>297</Words>
  <Application>Microsoft Office PowerPoint</Application>
  <PresentationFormat>On-screen Show (4:3)</PresentationFormat>
  <Paragraphs>80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TP030003138</vt:lpstr>
      <vt:lpstr>การสั่งซื้อสินค้า ทางอินเตอร์เน็ต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เปิดให้บริการ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natchata</dc:creator>
  <cp:keywords/>
  <dc:description/>
  <cp:lastModifiedBy>ds_plastic10</cp:lastModifiedBy>
  <cp:revision>105</cp:revision>
  <dcterms:created xsi:type="dcterms:W3CDTF">2011-07-19T09:33:57Z</dcterms:created>
  <dcterms:modified xsi:type="dcterms:W3CDTF">2011-07-28T02:15:20Z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TC300031389990</vt:lpwstr>
  </property>
</Properties>
</file>